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Average"/>
      <p:regular r:id="rId13"/>
    </p:embeddedFont>
    <p:embeddedFont>
      <p:font typeface="Oswald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Average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Oswald-bold.fntdata"/><Relationship Id="rId14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61aae95a9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61aae95a9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061aae968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061aae968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61aae968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61aae968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61aae968d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61aae968d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1061aae968d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1061aae968d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061aae95a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061aae95a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0" Type="http://schemas.openxmlformats.org/officeDocument/2006/relationships/image" Target="../media/image10.png"/><Relationship Id="rId9" Type="http://schemas.openxmlformats.org/officeDocument/2006/relationships/image" Target="../media/image9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0" Type="http://schemas.openxmlformats.org/officeDocument/2006/relationships/image" Target="../media/image18.png"/><Relationship Id="rId9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0" Type="http://schemas.openxmlformats.org/officeDocument/2006/relationships/image" Target="../media/image26.png"/><Relationship Id="rId9" Type="http://schemas.openxmlformats.org/officeDocument/2006/relationships/image" Target="../media/image25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TsT6PMSrsHDVAEUHkey8XyPmfnjRD9AI/view" TargetMode="External"/><Relationship Id="rId4" Type="http://schemas.openxmlformats.org/officeDocument/2006/relationships/image" Target="../media/image2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120"/>
              <a:t>CLIP-Seg: Open-Text S</a:t>
            </a:r>
            <a:r>
              <a:rPr lang="en" sz="4120"/>
              <a:t>emantics </a:t>
            </a:r>
            <a:r>
              <a:rPr lang="en" sz="4120"/>
              <a:t>Segmentation for Robotics Manipulation</a:t>
            </a:r>
            <a:endParaRPr sz="4120"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Lirui Wang, Boyuan Chen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6.843 Fa21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Segmentation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3792675"/>
            <a:ext cx="4130400" cy="10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 small, finite set of object classes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Cannot query a particular instance</a:t>
            </a:r>
            <a:endParaRPr/>
          </a:p>
          <a:p>
            <a:pPr indent="-317182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Cannot query with fine-grained attributes (color, position)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400" y="1057439"/>
            <a:ext cx="4536050" cy="220448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>
            <p:ph type="title"/>
          </p:nvPr>
        </p:nvSpPr>
        <p:spPr>
          <a:xfrm>
            <a:off x="1601875" y="3381050"/>
            <a:ext cx="7614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900"/>
              <a:t>Class-Based</a:t>
            </a:r>
            <a:r>
              <a:rPr lang="en" sz="1900"/>
              <a:t> Segmentation             Open Text Segmentation</a:t>
            </a:r>
            <a:endParaRPr sz="1900"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4483675" y="3860200"/>
            <a:ext cx="4130400" cy="10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An </a:t>
            </a:r>
            <a:r>
              <a:rPr lang="en" sz="1350"/>
              <a:t>in</a:t>
            </a:r>
            <a:r>
              <a:rPr lang="en" sz="1350"/>
              <a:t>finite set of object “classes”</a:t>
            </a:r>
            <a:endParaRPr sz="1350"/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Can query with fine-grained attributes</a:t>
            </a:r>
            <a:endParaRPr sz="1350"/>
          </a:p>
          <a:p>
            <a:pPr indent="-314325" lvl="0" marL="457200" rtl="0" algn="l">
              <a:spcBef>
                <a:spcPts val="0"/>
              </a:spcBef>
              <a:spcAft>
                <a:spcPts val="0"/>
              </a:spcAft>
              <a:buSzPts val="1350"/>
              <a:buChar char="●"/>
            </a:pPr>
            <a:r>
              <a:rPr lang="en" sz="1350"/>
              <a:t>Can generalize to multiple descriptions of same object (a white bottle, a bottle of shampoo)</a:t>
            </a:r>
            <a:endParaRPr sz="135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3737175"/>
            <a:ext cx="85206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Fuse CLIP embeddings with semantic information with two-stream U-</a:t>
            </a:r>
            <a:r>
              <a:rPr lang="en"/>
              <a:t>net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Train on simulation / real world dataset with depth with object descriptions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6364448" cy="23871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281700" y="4705750"/>
            <a:ext cx="85206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695"/>
              <a:t>Cliport: What and where pathways for robotic manipulation, Shridhar et al. 2021</a:t>
            </a:r>
            <a:endParaRPr sz="695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Resulted segmentation</a:t>
            </a:r>
            <a:endParaRPr/>
          </a:p>
        </p:txBody>
      </p:sp>
      <p:sp>
        <p:nvSpPr>
          <p:cNvPr id="83" name="Google Shape;8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2100200" cy="15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1900" y="1152475"/>
            <a:ext cx="2100200" cy="15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2100" y="1152475"/>
            <a:ext cx="2100200" cy="15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12300" y="1152475"/>
            <a:ext cx="2100200" cy="157515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/>
        </p:nvSpPr>
        <p:spPr>
          <a:xfrm>
            <a:off x="2994475" y="2638450"/>
            <a:ext cx="84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binder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977225" y="2638438"/>
            <a:ext cx="13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bag of pasta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6953075" y="2638450"/>
            <a:ext cx="132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green box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2993725"/>
            <a:ext cx="2100200" cy="15751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411900" y="2993725"/>
            <a:ext cx="2100200" cy="15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12100" y="2993725"/>
            <a:ext cx="2100200" cy="157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630250" y="2993700"/>
            <a:ext cx="2100200" cy="15751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6"/>
          <p:cNvSpPr txBox="1"/>
          <p:nvPr/>
        </p:nvSpPr>
        <p:spPr>
          <a:xfrm>
            <a:off x="2994475" y="4524300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keyboard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5046675" y="4524300"/>
            <a:ext cx="1186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An orange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97" name="Google Shape;97;p16"/>
          <p:cNvSpPr txBox="1"/>
          <p:nvPr/>
        </p:nvSpPr>
        <p:spPr>
          <a:xfrm>
            <a:off x="7098875" y="4524300"/>
            <a:ext cx="142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</a:t>
            </a: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 green marker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Instance query with s</a:t>
            </a:r>
            <a:r>
              <a:rPr lang="en"/>
              <a:t>patial/attribute descriptions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0800" y="1152474"/>
            <a:ext cx="1969100" cy="14768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52475"/>
            <a:ext cx="1969101" cy="14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7"/>
          <p:cNvSpPr txBox="1"/>
          <p:nvPr/>
        </p:nvSpPr>
        <p:spPr>
          <a:xfrm>
            <a:off x="2495725" y="2629275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 box on the left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9900" y="1152475"/>
            <a:ext cx="1969100" cy="1476832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4515800" y="2629275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green box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19000" y="1152475"/>
            <a:ext cx="1969100" cy="1476831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6600900" y="2629275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red box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3065325"/>
            <a:ext cx="1969099" cy="1476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249913" y="3065326"/>
            <a:ext cx="1969086" cy="14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4492525" y="459880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can of chips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80802" y="3065325"/>
            <a:ext cx="1969100" cy="147682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2432400" y="457800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can on the left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15" name="Google Shape;115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219000" y="3065344"/>
            <a:ext cx="1969075" cy="1476806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17"/>
          <p:cNvSpPr txBox="1"/>
          <p:nvPr/>
        </p:nvSpPr>
        <p:spPr>
          <a:xfrm>
            <a:off x="6447750" y="459880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Red and gold ball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Generalized to unseen class names &amp; descriptions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979050"/>
            <a:ext cx="1943125" cy="1457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4825" y="2971950"/>
            <a:ext cx="1952600" cy="146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69500" y="2971950"/>
            <a:ext cx="1952600" cy="146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07425" y="2971950"/>
            <a:ext cx="1952600" cy="146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2532038" y="443640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white bottle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4372976" y="4436400"/>
            <a:ext cx="17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bottle of shampoo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6671101" y="4436400"/>
            <a:ext cx="173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Shampoo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29" name="Google Shape;129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1700" y="1152475"/>
            <a:ext cx="1943125" cy="14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254825" y="1152475"/>
            <a:ext cx="1943125" cy="145733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197950" y="1152475"/>
            <a:ext cx="1943141" cy="145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141100" y="1152475"/>
            <a:ext cx="1943125" cy="1457338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8"/>
          <p:cNvSpPr txBox="1"/>
          <p:nvPr/>
        </p:nvSpPr>
        <p:spPr>
          <a:xfrm>
            <a:off x="6470275" y="257175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ramen bag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4" name="Google Shape;134;p18"/>
          <p:cNvSpPr txBox="1"/>
          <p:nvPr/>
        </p:nvSpPr>
        <p:spPr>
          <a:xfrm>
            <a:off x="4734938" y="257175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red bag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35" name="Google Shape;135;p18"/>
          <p:cNvSpPr txBox="1"/>
          <p:nvPr/>
        </p:nvSpPr>
        <p:spPr>
          <a:xfrm>
            <a:off x="2532038" y="2571750"/>
            <a:ext cx="166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A bag of ramen</a:t>
            </a:r>
            <a:endParaRPr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CLIP-Seg for manipulation</a:t>
            </a:r>
            <a:endParaRPr/>
          </a:p>
        </p:txBody>
      </p:sp>
      <p:sp>
        <p:nvSpPr>
          <p:cNvPr id="141" name="Google Shape;141;p19"/>
          <p:cNvSpPr txBox="1"/>
          <p:nvPr>
            <p:ph idx="1" type="body"/>
          </p:nvPr>
        </p:nvSpPr>
        <p:spPr>
          <a:xfrm>
            <a:off x="5787050" y="1920825"/>
            <a:ext cx="3045300" cy="23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Maybe in 2051…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Hey Alexa Bot, give me my laptop!</a:t>
            </a:r>
            <a:endParaRPr/>
          </a:p>
        </p:txBody>
      </p:sp>
      <p:pic>
        <p:nvPicPr>
          <p:cNvPr id="142" name="Google Shape;142;p19" title="scene_3_overhead_rollout_Spark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5"/>
            <a:ext cx="5094634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9"/>
          <p:cNvSpPr txBox="1"/>
          <p:nvPr>
            <p:ph idx="1" type="body"/>
          </p:nvPr>
        </p:nvSpPr>
        <p:spPr>
          <a:xfrm>
            <a:off x="311700" y="4800575"/>
            <a:ext cx="8520600" cy="3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r>
              <a:rPr lang="en" sz="695"/>
              <a:t>Hierarchical Policies for Cluttered-Scene Grasping with Latent Plans, Wang et al. 2021</a:t>
            </a:r>
            <a:endParaRPr sz="695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